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3" r:id="rId3"/>
    <p:sldId id="263" r:id="rId4"/>
    <p:sldId id="264" r:id="rId5"/>
    <p:sldId id="266" r:id="rId6"/>
    <p:sldId id="267" r:id="rId7"/>
    <p:sldId id="268" r:id="rId8"/>
    <p:sldId id="270" r:id="rId9"/>
    <p:sldId id="271" r:id="rId10"/>
    <p:sldId id="272" r:id="rId11"/>
    <p:sldId id="273" r:id="rId12"/>
    <p:sldId id="281" r:id="rId13"/>
    <p:sldId id="275" r:id="rId14"/>
    <p:sldId id="276" r:id="rId15"/>
    <p:sldId id="277" r:id="rId16"/>
    <p:sldId id="278" r:id="rId17"/>
    <p:sldId id="279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320" autoAdjust="0"/>
    <p:restoredTop sz="94660"/>
  </p:normalViewPr>
  <p:slideViewPr>
    <p:cSldViewPr>
      <p:cViewPr varScale="1">
        <p:scale>
          <a:sx n="73" d="100"/>
          <a:sy n="73" d="100"/>
        </p:scale>
        <p:origin x="-7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3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27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610600" y="6629400"/>
            <a:ext cx="533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Zaffuts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59436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432D8D2-8588-4083-BAAE-1630974B52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3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610600" y="6629400"/>
            <a:ext cx="533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Zaffuts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59436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F51DC00-4385-41E2-9E3B-4396BFB9A0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6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0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6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2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2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03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0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E109-BE21-4201-8B89-C8FB333C08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ADA53-5E0C-43F8-A40F-3080001C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5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 </a:t>
            </a:r>
            <a:r>
              <a:rPr lang="en-US" dirty="0" smtClean="0"/>
              <a:t>3-18 </a:t>
            </a:r>
            <a:br>
              <a:rPr lang="en-US" dirty="0" smtClean="0"/>
            </a:br>
            <a:r>
              <a:rPr lang="en-US" dirty="0" smtClean="0"/>
              <a:t>Do not ask about grades</a:t>
            </a:r>
            <a:r>
              <a:rPr lang="en-US" sz="2700" dirty="0" smtClean="0"/>
              <a:t>! </a:t>
            </a:r>
            <a:br>
              <a:rPr lang="en-US" sz="2700" dirty="0" smtClean="0"/>
            </a:br>
            <a:r>
              <a:rPr lang="en-US" sz="2700" dirty="0" smtClean="0"/>
              <a:t>If you have to ask you probably already know…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BW – Write down everything you remember about the end of WWI</a:t>
            </a:r>
          </a:p>
          <a:p>
            <a:r>
              <a:rPr lang="en-US" dirty="0" smtClean="0"/>
              <a:t>CW 1 – Practicing “Quick notes” WWI Review</a:t>
            </a:r>
          </a:p>
          <a:p>
            <a:r>
              <a:rPr lang="en-US" dirty="0" smtClean="0"/>
              <a:t>CW 2 – notes on “Revolutionary” changes </a:t>
            </a:r>
          </a:p>
          <a:p>
            <a:r>
              <a:rPr lang="en-US" dirty="0" smtClean="0"/>
              <a:t>HW – Goals</a:t>
            </a:r>
          </a:p>
          <a:p>
            <a:r>
              <a:rPr lang="en-US" dirty="0" smtClean="0"/>
              <a:t>QOTD – “All things are difficult before they are easy.”	Thomas Fuller </a:t>
            </a:r>
          </a:p>
        </p:txBody>
      </p:sp>
    </p:spTree>
    <p:extLst>
      <p:ext uri="{BB962C8B-B14F-4D97-AF65-F5344CB8AC3E}">
        <p14:creationId xmlns:p14="http://schemas.microsoft.com/office/powerpoint/2010/main" val="207347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Zaffuts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Collapse of Empires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6349" y="1592262"/>
            <a:ext cx="4038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Austria-Hungary and Ottoman Empires broken up</a:t>
            </a:r>
          </a:p>
          <a:p>
            <a:pPr>
              <a:lnSpc>
                <a:spcPct val="90000"/>
              </a:lnSpc>
            </a:pPr>
            <a:endParaRPr lang="en-US" sz="3600" dirty="0"/>
          </a:p>
          <a:p>
            <a:pPr>
              <a:lnSpc>
                <a:spcPct val="90000"/>
              </a:lnSpc>
            </a:pPr>
            <a:r>
              <a:rPr lang="en-US" sz="3600" dirty="0"/>
              <a:t>New nations carved out of their former territories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3600"/>
          </a:p>
        </p:txBody>
      </p:sp>
      <p:pic>
        <p:nvPicPr>
          <p:cNvPr id="20486" name="Picture 6" descr="ottoman-17centu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286000"/>
            <a:ext cx="4724400" cy="364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212823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Zaffuts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Satisfied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667000" y="1752600"/>
            <a:ext cx="4038600" cy="4525963"/>
          </a:xfrm>
        </p:spPr>
        <p:txBody>
          <a:bodyPr/>
          <a:lstStyle/>
          <a:p>
            <a:r>
              <a:rPr lang="en-US" sz="3600" dirty="0"/>
              <a:t>Countries had problems with the results of WWI. </a:t>
            </a:r>
          </a:p>
        </p:txBody>
      </p:sp>
    </p:spTree>
    <p:extLst>
      <p:ext uri="{BB962C8B-B14F-4D97-AF65-F5344CB8AC3E}">
        <p14:creationId xmlns:p14="http://schemas.microsoft.com/office/powerpoint/2010/main" val="1938040658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B6E19"/>
                </a:solidFill>
                <a:cs typeface="Times New Roman" pitchFamily="18" charset="0"/>
              </a:rPr>
              <a:t>Postwar/Interwar Years -1919-1939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B6E19"/>
                </a:solidFill>
                <a:cs typeface="Times New Roman" pitchFamily="18" charset="0"/>
              </a:rPr>
              <a:t>Key Areas of Major changes (Revolutions) </a:t>
            </a:r>
          </a:p>
          <a:p>
            <a:r>
              <a:rPr lang="en-US" b="1" dirty="0" smtClean="0">
                <a:solidFill>
                  <a:srgbClr val="CB6E19"/>
                </a:solidFill>
                <a:cs typeface="Times New Roman" pitchFamily="18" charset="0"/>
              </a:rPr>
              <a:t>Science</a:t>
            </a:r>
          </a:p>
          <a:p>
            <a:r>
              <a:rPr lang="en-US" b="1" dirty="0" smtClean="0">
                <a:solidFill>
                  <a:srgbClr val="CB6E19"/>
                </a:solidFill>
                <a:cs typeface="Times New Roman" pitchFamily="18" charset="0"/>
              </a:rPr>
              <a:t>Literature</a:t>
            </a:r>
          </a:p>
          <a:p>
            <a:r>
              <a:rPr lang="en-US" b="1" dirty="0" smtClean="0">
                <a:solidFill>
                  <a:srgbClr val="CB6E19"/>
                </a:solidFill>
                <a:cs typeface="Times New Roman" pitchFamily="18" charset="0"/>
              </a:rPr>
              <a:t>Arts</a:t>
            </a:r>
          </a:p>
          <a:p>
            <a:r>
              <a:rPr lang="en-US" b="1" dirty="0" smtClean="0">
                <a:solidFill>
                  <a:srgbClr val="CB6E19"/>
                </a:solidFill>
                <a:cs typeface="Times New Roman" pitchFamily="18" charset="0"/>
              </a:rPr>
              <a:t>Society</a:t>
            </a:r>
          </a:p>
          <a:p>
            <a:r>
              <a:rPr lang="en-US" b="1" dirty="0" smtClean="0">
                <a:solidFill>
                  <a:srgbClr val="CB6E19"/>
                </a:solidFill>
                <a:cs typeface="Times New Roman" pitchFamily="18" charset="0"/>
              </a:rPr>
              <a:t>Technology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2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C0000"/>
                </a:solidFill>
                <a:cs typeface="Times New Roman" pitchFamily="18" charset="0"/>
              </a:rPr>
              <a:t>A New Revolution in Science </a:t>
            </a:r>
            <a:br>
              <a:rPr lang="en-US" b="1" dirty="0" smtClean="0">
                <a:solidFill>
                  <a:srgbClr val="CC0000"/>
                </a:solidFill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 smtClean="0">
                <a:latin typeface="Arial" charset="0"/>
              </a:rPr>
              <a:t>Impact of Einstein’s Theory of Relativity</a:t>
            </a:r>
            <a:endParaRPr lang="en-US" sz="3600" dirty="0" smtClean="0">
              <a:latin typeface="Arial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8000"/>
                </a:solidFill>
                <a:latin typeface="Arial" charset="0"/>
              </a:rPr>
              <a:t>Albert Einstein</a:t>
            </a:r>
            <a:r>
              <a:rPr lang="en-US" dirty="0" smtClean="0">
                <a:latin typeface="Arial" charset="0"/>
              </a:rPr>
              <a:t> offered new ideas in </a:t>
            </a:r>
          </a:p>
          <a:p>
            <a:pPr marL="0" indent="0">
              <a:buNone/>
            </a:pPr>
            <a:r>
              <a:rPr lang="en-US" dirty="0" smtClean="0">
                <a:latin typeface="Arial" charset="0"/>
              </a:rPr>
              <a:t>field of physics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8000"/>
                </a:solidFill>
                <a:latin typeface="Arial" charset="0"/>
              </a:rPr>
              <a:t>Theory of relativity</a:t>
            </a:r>
            <a:r>
              <a:rPr lang="en-US" dirty="0" smtClean="0">
                <a:latin typeface="Arial" charset="0"/>
              </a:rPr>
              <a:t>—idea that space and time are not constant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 charset="0"/>
              </a:rPr>
              <a:t>Influence of Freudian Psychology</a:t>
            </a:r>
            <a:endParaRPr lang="en-US" sz="3600" dirty="0" smtClean="0">
              <a:latin typeface="Arial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8000"/>
                </a:solidFill>
                <a:latin typeface="Arial" charset="0"/>
              </a:rPr>
              <a:t>Sigmund Freud</a:t>
            </a:r>
            <a:r>
              <a:rPr lang="en-US" dirty="0" smtClean="0">
                <a:latin typeface="Arial" charset="0"/>
              </a:rPr>
              <a:t>—</a:t>
            </a:r>
            <a:r>
              <a:rPr lang="en-US" dirty="0" smtClean="0">
                <a:latin typeface="Arial" charset="0"/>
                <a:cs typeface="Times New Roman" pitchFamily="18" charset="0"/>
              </a:rPr>
              <a:t>Claims that human behavior is not based on reason</a:t>
            </a:r>
            <a:r>
              <a:rPr lang="en-US" dirty="0" smtClean="0">
                <a:latin typeface="Arial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Arial" charset="0"/>
              </a:rPr>
              <a:t>New ideas make world seem more uncertain than before </a:t>
            </a:r>
          </a:p>
          <a:p>
            <a:endParaRPr lang="en-US" dirty="0" smtClean="0">
              <a:latin typeface="Arial" charset="0"/>
            </a:endParaRPr>
          </a:p>
          <a:p>
            <a:endParaRPr lang="en-US" b="1" dirty="0" smtClean="0">
              <a:solidFill>
                <a:srgbClr val="CC0000"/>
              </a:solidFill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0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C0000"/>
                </a:solidFill>
                <a:cs typeface="Times New Roman" pitchFamily="18" charset="0"/>
              </a:rPr>
              <a:t>Revolution in Literature in the 1920s </a:t>
            </a:r>
            <a:br>
              <a:rPr lang="en-US" b="1" dirty="0" smtClean="0">
                <a:solidFill>
                  <a:srgbClr val="CC0000"/>
                </a:solidFill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latin typeface="Arial" charset="0"/>
              </a:rPr>
              <a:t>Impact of the War</a:t>
            </a:r>
            <a:endParaRPr lang="en-US" sz="3600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</a:rPr>
              <a:t>Suffering caused by World War I leads many to doubt old beliefs </a:t>
            </a:r>
          </a:p>
          <a:p>
            <a:pPr marL="0" indent="0">
              <a:buNone/>
            </a:pPr>
            <a:r>
              <a:rPr lang="en-US" sz="4000" b="1" dirty="0" smtClean="0">
                <a:latin typeface="Arial" charset="0"/>
              </a:rPr>
              <a:t>Thinkers React to Uncertainties</a:t>
            </a:r>
            <a:endParaRPr lang="en-US" sz="4000" dirty="0" smtClean="0">
              <a:latin typeface="Arial" charset="0"/>
              <a:cs typeface="Times New Roman" pitchFamily="18" charset="0"/>
            </a:endParaRPr>
          </a:p>
          <a:p>
            <a:r>
              <a:rPr lang="en-US" sz="3600" dirty="0" smtClean="0">
                <a:latin typeface="Arial" charset="0"/>
              </a:rPr>
              <a:t>Philosophy of </a:t>
            </a:r>
            <a:r>
              <a:rPr lang="en-US" sz="3600" b="1" dirty="0" smtClean="0">
                <a:solidFill>
                  <a:srgbClr val="008000"/>
                </a:solidFill>
                <a:latin typeface="Arial" charset="0"/>
              </a:rPr>
              <a:t>existentialism</a:t>
            </a:r>
            <a:r>
              <a:rPr lang="en-US" sz="3600" dirty="0" smtClean="0">
                <a:latin typeface="Arial" charset="0"/>
              </a:rPr>
              <a:t>—no universal meaning to life</a:t>
            </a:r>
            <a:endParaRPr lang="en-US" sz="3600" dirty="0" smtClean="0">
              <a:latin typeface="Arial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Friedrich Nietzsche</a:t>
            </a:r>
            <a:r>
              <a:rPr lang="en-US" sz="3600" dirty="0" smtClean="0">
                <a:latin typeface="Arial" charset="0"/>
                <a:cs typeface="Times New Roman" pitchFamily="18" charset="0"/>
              </a:rPr>
              <a:t> urges return to ancient heroic values </a:t>
            </a:r>
          </a:p>
          <a:p>
            <a:endParaRPr lang="en-US" dirty="0" smtClean="0"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C0000"/>
                </a:solidFill>
                <a:cs typeface="Times New Roman" pitchFamily="18" charset="0"/>
              </a:rPr>
              <a:t>Revolution in the Arts </a:t>
            </a:r>
            <a:br>
              <a:rPr lang="en-US" b="1" dirty="0" smtClean="0">
                <a:solidFill>
                  <a:srgbClr val="CC0000"/>
                </a:solidFill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 smtClean="0">
                <a:latin typeface="Arial" charset="0"/>
              </a:rPr>
              <a:t>Artists Rebel Against Tradition</a:t>
            </a:r>
            <a:endParaRPr lang="en-US" sz="3600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</a:rPr>
              <a:t>Artists want to depict inner world of mind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</a:rPr>
              <a:t>Cubism transforms natural shapes into geometric forms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8000"/>
                </a:solidFill>
                <a:latin typeface="Arial" charset="0"/>
              </a:rPr>
              <a:t>Surrealism</a:t>
            </a:r>
            <a:r>
              <a:rPr lang="en-US" dirty="0" smtClean="0">
                <a:latin typeface="Arial" charset="0"/>
              </a:rPr>
              <a:t>—art movement that links dreams with real life</a:t>
            </a:r>
          </a:p>
          <a:p>
            <a:pPr marL="0" indent="0">
              <a:buNone/>
            </a:pPr>
            <a:r>
              <a:rPr lang="en-US" sz="3600" b="1" dirty="0" smtClean="0">
                <a:latin typeface="Arial" charset="0"/>
              </a:rPr>
              <a:t>Composers Try New Styles</a:t>
            </a:r>
            <a:endParaRPr lang="en-US" sz="3600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</a:rPr>
              <a:t>Composers move away from traditional styles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Jazz</a:t>
            </a:r>
            <a:r>
              <a:rPr lang="en-US" dirty="0" smtClean="0">
                <a:latin typeface="Arial" charset="0"/>
                <a:cs typeface="Times New Roman" pitchFamily="18" charset="0"/>
              </a:rPr>
              <a:t>—musical style that captures age’s new freedom</a:t>
            </a:r>
            <a:r>
              <a:rPr lang="en-US" dirty="0" smtClean="0">
                <a:latin typeface="Arial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96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Revolution in Society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latin typeface="Arial" charset="0"/>
              </a:rPr>
              <a:t>Women’s Roles Change</a:t>
            </a:r>
            <a:endParaRPr lang="en-US" sz="3600" b="1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</a:rPr>
              <a:t>Women take on new roles during World War I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</a:rPr>
              <a:t>This work helps many win the right to vote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</a:rPr>
              <a:t>In 1920s, women adopt freer clothing, hairstyles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</a:rPr>
              <a:t>Some women seek new careers 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endParaRPr lang="en-US" dirty="0" smtClean="0"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2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Revolution in Technology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b="1" dirty="0" smtClean="0">
                <a:latin typeface="Arial" charset="0"/>
              </a:rPr>
              <a:t>The Automobile Alters Society</a:t>
            </a:r>
            <a:endParaRPr lang="en-US" sz="3600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</a:rPr>
              <a:t>Cars improve, become less expensive after the war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</a:rPr>
              <a:t>Increased auto use changes people’s lives</a:t>
            </a:r>
          </a:p>
          <a:p>
            <a:pPr marL="0" indent="0">
              <a:buNone/>
            </a:pPr>
            <a:r>
              <a:rPr lang="en-US" sz="3600" b="1" dirty="0" smtClean="0">
                <a:latin typeface="Arial" charset="0"/>
              </a:rPr>
              <a:t>Airplanes Transform Travel</a:t>
            </a:r>
            <a:endParaRPr lang="en-US" sz="3600" dirty="0" smtClean="0">
              <a:latin typeface="Arial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8000"/>
                </a:solidFill>
                <a:latin typeface="Arial" charset="0"/>
              </a:rPr>
              <a:t>Charles Lindbergh</a:t>
            </a:r>
            <a:r>
              <a:rPr lang="en-US" dirty="0" smtClean="0">
                <a:latin typeface="Arial" charset="0"/>
              </a:rPr>
              <a:t> is first to fly alone across Atlantic</a:t>
            </a:r>
          </a:p>
          <a:p>
            <a:pPr marL="0" indent="0">
              <a:buNone/>
            </a:pPr>
            <a:r>
              <a:rPr lang="en-US" sz="3600" b="1" dirty="0" smtClean="0">
                <a:latin typeface="Arial" charset="0"/>
              </a:rPr>
              <a:t>Radio and Movies Dominate Popular Entertainment</a:t>
            </a:r>
            <a:endParaRPr lang="en-US" sz="3600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</a:rPr>
              <a:t>In 1920s, radio stations spread across the world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r>
              <a:rPr lang="en-US" dirty="0" smtClean="0">
                <a:latin typeface="Arial" charset="0"/>
                <a:cs typeface="Times New Roman" pitchFamily="18" charset="0"/>
              </a:rPr>
              <a:t>Motion pictures become major industry, art form</a:t>
            </a:r>
            <a:r>
              <a:rPr lang="en-US" dirty="0" smtClean="0">
                <a:latin typeface="Arial" charset="0"/>
              </a:rPr>
              <a:t> </a:t>
            </a:r>
          </a:p>
          <a:p>
            <a:endParaRPr lang="en-US" dirty="0" smtClean="0"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3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2251"/>
            <a:ext cx="8229600" cy="1143000"/>
          </a:xfrm>
        </p:spPr>
        <p:txBody>
          <a:bodyPr/>
          <a:lstStyle/>
          <a:p>
            <a:r>
              <a:rPr lang="en-US" dirty="0" smtClean="0"/>
              <a:t>Goals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Write a 1 page response to the following questions (1</a:t>
            </a:r>
            <a:r>
              <a:rPr lang="en-US" baseline="30000" dirty="0" smtClean="0"/>
              <a:t>st</a:t>
            </a:r>
            <a:r>
              <a:rPr lang="en-US" dirty="0" smtClean="0"/>
              <a:t> grade of MP5!)</a:t>
            </a:r>
          </a:p>
          <a:p>
            <a:r>
              <a:rPr lang="en-US" dirty="0" smtClean="0"/>
              <a:t>What are your </a:t>
            </a:r>
            <a:r>
              <a:rPr lang="en-US" b="1" dirty="0" smtClean="0"/>
              <a:t>short terms goals </a:t>
            </a:r>
            <a:r>
              <a:rPr lang="en-US" dirty="0" smtClean="0"/>
              <a:t>(next 3-4 months)? </a:t>
            </a:r>
          </a:p>
          <a:p>
            <a:r>
              <a:rPr lang="en-US" dirty="0" smtClean="0"/>
              <a:t>What are your </a:t>
            </a:r>
            <a:r>
              <a:rPr lang="en-US" b="1" dirty="0" smtClean="0"/>
              <a:t>near term goals </a:t>
            </a:r>
            <a:r>
              <a:rPr lang="en-US" dirty="0" smtClean="0"/>
              <a:t>(next 2 years)?</a:t>
            </a:r>
          </a:p>
          <a:p>
            <a:r>
              <a:rPr lang="en-US" dirty="0" smtClean="0"/>
              <a:t>What are your </a:t>
            </a:r>
            <a:r>
              <a:rPr lang="en-US" b="1" dirty="0" smtClean="0"/>
              <a:t>long term goals</a:t>
            </a:r>
            <a:r>
              <a:rPr lang="en-US" dirty="0" smtClean="0"/>
              <a:t>? (next 5 years)</a:t>
            </a:r>
          </a:p>
          <a:p>
            <a:r>
              <a:rPr lang="en-US" dirty="0" smtClean="0"/>
              <a:t>For each set of goals ask yourself - Are they </a:t>
            </a:r>
            <a:r>
              <a:rPr lang="en-US" u="sng" dirty="0" smtClean="0"/>
              <a:t>realistic</a:t>
            </a:r>
            <a:r>
              <a:rPr lang="en-US" dirty="0" smtClean="0"/>
              <a:t>? How will you </a:t>
            </a:r>
            <a:r>
              <a:rPr lang="en-US" u="sng" dirty="0" smtClean="0"/>
              <a:t>achieve </a:t>
            </a:r>
            <a:r>
              <a:rPr lang="en-US" dirty="0" smtClean="0"/>
              <a:t>them? Are you </a:t>
            </a:r>
            <a:r>
              <a:rPr lang="en-US" u="sng" dirty="0" smtClean="0"/>
              <a:t>on track</a:t>
            </a:r>
            <a:r>
              <a:rPr lang="en-US" dirty="0" smtClean="0"/>
              <a:t> to achieve this goal?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56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“Quick notes”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READ THE NOTE SLIDE!</a:t>
            </a:r>
          </a:p>
          <a:p>
            <a:r>
              <a:rPr lang="en-US" dirty="0" smtClean="0"/>
              <a:t>THINK about what you read</a:t>
            </a:r>
          </a:p>
          <a:p>
            <a:r>
              <a:rPr lang="en-US" dirty="0" smtClean="0"/>
              <a:t>LISTEN!</a:t>
            </a:r>
          </a:p>
          <a:p>
            <a:r>
              <a:rPr lang="en-US" dirty="0" smtClean="0"/>
              <a:t>Then….write down only KEY information</a:t>
            </a:r>
          </a:p>
          <a:p>
            <a:r>
              <a:rPr lang="en-US" dirty="0" smtClean="0"/>
              <a:t>Don’t copy down what you already know</a:t>
            </a:r>
          </a:p>
          <a:p>
            <a:r>
              <a:rPr lang="en-US" dirty="0" smtClean="0"/>
              <a:t>DO NOT SAY “MR. TOBIN WAIT…” I WILL GO FASTER IF YOU DO!</a:t>
            </a:r>
          </a:p>
          <a:p>
            <a:r>
              <a:rPr lang="en-US" dirty="0" smtClean="0"/>
              <a:t>This is supposed to be challenging… </a:t>
            </a:r>
            <a:r>
              <a:rPr lang="en-US" dirty="0" smtClean="0"/>
              <a:t>it is </a:t>
            </a:r>
            <a:r>
              <a:rPr lang="en-US" dirty="0" smtClean="0"/>
              <a:t>ok if you miss something.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44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Zaffuts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Between the Wars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4" name="Picture 6" descr="PRuotsinsal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705600" cy="479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26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Zaffuts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Treaty of Versailles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n-US" sz="36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Ended WWI</a:t>
            </a:r>
          </a:p>
          <a:p>
            <a:endParaRPr lang="en-US" sz="3600" dirty="0"/>
          </a:p>
          <a:p>
            <a:r>
              <a:rPr lang="en-US" sz="3600" dirty="0"/>
              <a:t>Leaders from U.S., France, </a:t>
            </a:r>
            <a:r>
              <a:rPr lang="en-US" sz="3600" dirty="0" smtClean="0"/>
              <a:t>England</a:t>
            </a:r>
          </a:p>
          <a:p>
            <a:r>
              <a:rPr lang="en-US" sz="3600" dirty="0" smtClean="0"/>
              <a:t>Wanted to create a world organization to guarantee peace</a:t>
            </a:r>
          </a:p>
          <a:p>
            <a:endParaRPr lang="en-US" sz="3600" dirty="0"/>
          </a:p>
        </p:txBody>
      </p:sp>
      <p:pic>
        <p:nvPicPr>
          <p:cNvPr id="4102" name="Picture 6" descr="2006-05-02T04_48_51-07_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4381500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985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Zaffuts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Britain and France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3600"/>
              <a:t>Wanted to punish Germany to ensure it would never be a threat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sz="3600"/>
          </a:p>
        </p:txBody>
      </p:sp>
      <p:pic>
        <p:nvPicPr>
          <p:cNvPr id="8198" name="Picture 6" descr="2006-05-02T04_48_51-07_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048000"/>
            <a:ext cx="4381500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145680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Zaffuts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Treaty of Versailles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n-US" sz="36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600" dirty="0"/>
              <a:t>Territorial Losses</a:t>
            </a:r>
          </a:p>
          <a:p>
            <a:endParaRPr lang="en-US" sz="3600" dirty="0"/>
          </a:p>
          <a:p>
            <a:r>
              <a:rPr lang="en-US" sz="3600" dirty="0"/>
              <a:t>Land taken from Germany</a:t>
            </a:r>
          </a:p>
        </p:txBody>
      </p:sp>
      <p:pic>
        <p:nvPicPr>
          <p:cNvPr id="10246" name="Picture 6" descr="map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3962400" cy="390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044030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Zaffuts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Treaty of Versailles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Military Restrictions</a:t>
            </a:r>
          </a:p>
          <a:p>
            <a:r>
              <a:rPr lang="en-US" sz="3600" dirty="0" smtClean="0"/>
              <a:t>Limited </a:t>
            </a:r>
            <a:r>
              <a:rPr lang="en-US" sz="3600" dirty="0"/>
              <a:t>Germany’s army and </a:t>
            </a:r>
            <a:r>
              <a:rPr lang="en-US" sz="3600" dirty="0" smtClean="0"/>
              <a:t>navy</a:t>
            </a:r>
          </a:p>
          <a:p>
            <a:r>
              <a:rPr lang="en-US" sz="3600" dirty="0" smtClean="0"/>
              <a:t>War Guilt</a:t>
            </a:r>
          </a:p>
          <a:p>
            <a:r>
              <a:rPr lang="en-US" sz="3600" dirty="0" smtClean="0"/>
              <a:t>Germany had to accept full responsibility for the war</a:t>
            </a:r>
          </a:p>
          <a:p>
            <a:r>
              <a:rPr lang="en-US" sz="3600" dirty="0" smtClean="0"/>
              <a:t>Pay </a:t>
            </a:r>
            <a:r>
              <a:rPr lang="en-US" sz="3600" i="1" dirty="0" smtClean="0"/>
              <a:t>reparations </a:t>
            </a:r>
            <a:endParaRPr lang="en-US" sz="3600" dirty="0" smtClean="0"/>
          </a:p>
          <a:p>
            <a:endParaRPr lang="en-US" sz="3600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sz="3600"/>
          </a:p>
        </p:txBody>
      </p:sp>
      <p:pic>
        <p:nvPicPr>
          <p:cNvPr id="12294" name="Picture 6" descr="map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5813"/>
            <a:ext cx="4114800" cy="404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214154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Zaffuts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League of Nations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3600"/>
              <a:t>40 countries</a:t>
            </a:r>
          </a:p>
          <a:p>
            <a:endParaRPr lang="en-US" sz="3600"/>
          </a:p>
          <a:p>
            <a:r>
              <a:rPr lang="en-US" sz="3600"/>
              <a:t>Hoped to settle problems through negotiations, not war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sz="3600"/>
          </a:p>
        </p:txBody>
      </p:sp>
      <p:pic>
        <p:nvPicPr>
          <p:cNvPr id="16390" name="Picture 6" descr="800px-League_of_Nations_Anachronous_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0"/>
            <a:ext cx="4267200" cy="271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482048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Zaffuts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League of Nations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9" name="Picture 7" descr="800px-League_of_Nations_Anachronous_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620000" cy="48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685929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549</Words>
  <Application>Microsoft Office PowerPoint</Application>
  <PresentationFormat>On-screen Show (4:3)</PresentationFormat>
  <Paragraphs>103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Agenda 3-18  Do not ask about grades!  If you have to ask you probably already know…</vt:lpstr>
      <vt:lpstr>“Quick notes” tips</vt:lpstr>
      <vt:lpstr>Between the Wars</vt:lpstr>
      <vt:lpstr>Treaty of Versailles</vt:lpstr>
      <vt:lpstr>Britain and France</vt:lpstr>
      <vt:lpstr>Treaty of Versailles</vt:lpstr>
      <vt:lpstr>Treaty of Versailles</vt:lpstr>
      <vt:lpstr>League of Nations</vt:lpstr>
      <vt:lpstr>League of Nations</vt:lpstr>
      <vt:lpstr>Collapse of Empires </vt:lpstr>
      <vt:lpstr>Not Satisfied</vt:lpstr>
      <vt:lpstr>Postwar/Interwar Years -1919-1939</vt:lpstr>
      <vt:lpstr>A New Revolution in Science  </vt:lpstr>
      <vt:lpstr>Revolution in Literature in the 1920s  </vt:lpstr>
      <vt:lpstr>Revolution in the Arts  </vt:lpstr>
      <vt:lpstr>Revolution in Society</vt:lpstr>
      <vt:lpstr>Revolution in Technology</vt:lpstr>
      <vt:lpstr>Goals Homework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Tobin, Michael R</dc:creator>
  <cp:lastModifiedBy>Tobin, Michael R</cp:lastModifiedBy>
  <cp:revision>6</cp:revision>
  <dcterms:created xsi:type="dcterms:W3CDTF">2013-03-18T14:46:00Z</dcterms:created>
  <dcterms:modified xsi:type="dcterms:W3CDTF">2013-03-18T19:45:29Z</dcterms:modified>
</cp:coreProperties>
</file>